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3" r:id="rId5"/>
    <p:sldId id="259" r:id="rId6"/>
    <p:sldId id="262" r:id="rId7"/>
    <p:sldId id="266" r:id="rId8"/>
    <p:sldId id="264" r:id="rId9"/>
    <p:sldId id="261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F152"/>
    <a:srgbClr val="CC9900"/>
    <a:srgbClr val="B5A5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60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25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1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12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64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01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49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68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14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74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04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02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5012" y="317348"/>
            <a:ext cx="7678991" cy="79061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   с художественно-эстетическим направлением № 53» </a:t>
            </a:r>
            <a:b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Северск, пр. Коммунистический, 110, тел.56-28-57, e-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sun@tomsk-7.ru</a:t>
            </a:r>
            <a:b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940" y="2215916"/>
            <a:ext cx="8004131" cy="105809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«МЕЖВОЗРАСТНОЕ 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ДЕТЕЙ 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ДОУ»</a:t>
            </a:r>
          </a:p>
          <a:p>
            <a:endParaRPr lang="ru-RU" sz="3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175192" y="5074424"/>
            <a:ext cx="655656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304"/>
              </a:spcBef>
            </a:pPr>
            <a:r>
              <a:rPr lang="ru-RU" b="1" dirty="0" smtClean="0">
                <a:solidFill>
                  <a:srgbClr val="191769"/>
                </a:solidFill>
                <a:latin typeface="Times New Roman" pitchFamily="18" charset="0"/>
                <a:cs typeface="Times New Roman" pitchFamily="18" charset="0"/>
              </a:rPr>
              <a:t>Спикер: </a:t>
            </a:r>
            <a:r>
              <a:rPr lang="ru-RU" b="1" dirty="0">
                <a:solidFill>
                  <a:srgbClr val="19176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1917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191769"/>
                </a:solidFill>
                <a:latin typeface="Times New Roman" pitchFamily="18" charset="0"/>
                <a:cs typeface="Times New Roman" pitchFamily="18" charset="0"/>
              </a:rPr>
              <a:t>старший воспитатель  </a:t>
            </a:r>
            <a:br>
              <a:rPr lang="ru-RU" b="1" dirty="0">
                <a:solidFill>
                  <a:srgbClr val="1917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191769"/>
                </a:solidFill>
                <a:latin typeface="Times New Roman" pitchFamily="18" charset="0"/>
                <a:cs typeface="Times New Roman" pitchFamily="18" charset="0"/>
              </a:rPr>
              <a:t>Сивенкова Оксана Александровна.</a:t>
            </a:r>
            <a:r>
              <a:rPr lang="ru-RU" b="1" dirty="0">
                <a:solidFill>
                  <a:srgbClr val="191769"/>
                </a:solidFill>
                <a:latin typeface="Open Sans"/>
              </a:rPr>
              <a:t> </a:t>
            </a:r>
            <a:endParaRPr lang="en-US" b="1" dirty="0">
              <a:solidFill>
                <a:srgbClr val="19176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1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3076" y="1603637"/>
            <a:ext cx="6660714" cy="63297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внимание, профессиональных успехов в новом учебном году!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9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9143999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371" y="975840"/>
            <a:ext cx="6660714" cy="63297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«Книжки - малышкам»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 всему пример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411" y="2481268"/>
            <a:ext cx="3351609" cy="221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68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10" y="687896"/>
            <a:ext cx="4127359" cy="82684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 как игровой наставник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777" y="1173522"/>
            <a:ext cx="3958223" cy="3140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4541" y="4719870"/>
            <a:ext cx="6123674" cy="2126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81"/>
          <p:cNvSpPr>
            <a:spLocks noChangeArrowheads="1"/>
          </p:cNvSpPr>
          <p:nvPr/>
        </p:nvSpPr>
        <p:spPr bwMode="auto">
          <a:xfrm>
            <a:off x="253654" y="2765302"/>
            <a:ext cx="3804781" cy="894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rgbClr val="FFFF00">
                <a:alpha val="50000"/>
              </a:srgbClr>
            </a:prstShdw>
          </a:effectLst>
        </p:spPr>
        <p:txBody>
          <a:bodyPr wrap="none" anchor="ctr">
            <a:prstTxWarp prst="textDouble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135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знаю и умею, </a:t>
            </a:r>
          </a:p>
        </p:txBody>
      </p:sp>
      <p:pic>
        <p:nvPicPr>
          <p:cNvPr id="1029" name="Picture 5" descr="C:\Users\Admin\Desktop\5036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1269" y="1273540"/>
            <a:ext cx="993895" cy="925043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3" b="9638"/>
          <a:stretch/>
        </p:blipFill>
        <p:spPr bwMode="auto">
          <a:xfrm>
            <a:off x="5708129" y="687896"/>
            <a:ext cx="1030232" cy="1021576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0668" y="241055"/>
            <a:ext cx="1054070" cy="105407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965" y="3377842"/>
            <a:ext cx="5004308" cy="1719927"/>
          </a:xfrm>
          <a:prstGeom prst="rect">
            <a:avLst/>
          </a:prstGeom>
          <a:solidFill>
            <a:srgbClr val="3DF152"/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C:\Users\Admin\Desktop\historieta-del-muchacho-con-una-buena-idea-332428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795" y="2043146"/>
            <a:ext cx="2836635" cy="4383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81"/>
          <p:cNvSpPr>
            <a:spLocks noChangeArrowheads="1"/>
          </p:cNvSpPr>
          <p:nvPr/>
        </p:nvSpPr>
        <p:spPr bwMode="auto">
          <a:xfrm>
            <a:off x="253653" y="4117151"/>
            <a:ext cx="4932124" cy="9139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rgbClr val="FFFF00">
                <a:alpha val="50000"/>
              </a:srgbClr>
            </a:prstShdw>
          </a:effectLst>
        </p:spPr>
        <p:txBody>
          <a:bodyPr wrap="none" anchor="ctr">
            <a:prstTxWarp prst="textDouble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135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ты узнаешь и сумеешь ! </a:t>
            </a:r>
          </a:p>
        </p:txBody>
      </p:sp>
    </p:spTree>
    <p:extLst>
      <p:ext uri="{BB962C8B-B14F-4D97-AF65-F5344CB8AC3E}">
        <p14:creationId xmlns:p14="http://schemas.microsoft.com/office/powerpoint/2010/main" xmlns="" val="27643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0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2421" y="563299"/>
            <a:ext cx="7719164" cy="105809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выбора игровых наставников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4809" y="2153695"/>
            <a:ext cx="2060954" cy="294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8"/>
          <p:cNvSpPr>
            <a:spLocks noChangeArrowheads="1"/>
          </p:cNvSpPr>
          <p:nvPr/>
        </p:nvSpPr>
        <p:spPr bwMode="auto">
          <a:xfrm>
            <a:off x="110738" y="1680194"/>
            <a:ext cx="2884901" cy="85665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3366FF"/>
            </a:solidFill>
            <a:round/>
            <a:headEnd/>
            <a:tailEnd/>
          </a:ln>
          <a:effectLst>
            <a:prstShdw prst="shdw13" dist="53882" dir="13500000">
              <a:srgbClr val="1F3D99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МОТИВАЦИЯ </a:t>
            </a:r>
            <a:endParaRPr lang="ru-RU" sz="1600" b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49"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endParaRPr lang="ru-RU" sz="1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78"/>
          <p:cNvSpPr>
            <a:spLocks noChangeArrowheads="1"/>
          </p:cNvSpPr>
          <p:nvPr/>
        </p:nvSpPr>
        <p:spPr bwMode="auto">
          <a:xfrm>
            <a:off x="110738" y="2913379"/>
            <a:ext cx="2884901" cy="81902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3366FF"/>
            </a:solidFill>
            <a:round/>
            <a:headEnd/>
            <a:tailEnd/>
          </a:ln>
          <a:effectLst>
            <a:prstShdw prst="shdw13" dist="53882" dir="13500000">
              <a:srgbClr val="1F3D99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 </a:t>
            </a:r>
            <a:endParaRPr lang="ru-RU" sz="1600" b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49"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endParaRPr lang="ru-RU" sz="1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78"/>
          <p:cNvSpPr>
            <a:spLocks noChangeArrowheads="1"/>
          </p:cNvSpPr>
          <p:nvPr/>
        </p:nvSpPr>
        <p:spPr bwMode="auto">
          <a:xfrm>
            <a:off x="110738" y="4171991"/>
            <a:ext cx="2884901" cy="80426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3366FF"/>
            </a:solidFill>
            <a:round/>
            <a:headEnd/>
            <a:tailEnd/>
          </a:ln>
          <a:effectLst>
            <a:prstShdw prst="shdw13" dist="53882" dir="13500000">
              <a:srgbClr val="1F3D99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</a:t>
            </a:r>
          </a:p>
          <a:p>
            <a:pPr algn="ctr" defTabSz="685749"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ВЫБРАННОЙ ТЕМЕ  </a:t>
            </a:r>
            <a:endParaRPr lang="ru-RU" sz="1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78"/>
          <p:cNvSpPr>
            <a:spLocks noChangeArrowheads="1"/>
          </p:cNvSpPr>
          <p:nvPr/>
        </p:nvSpPr>
        <p:spPr bwMode="auto">
          <a:xfrm>
            <a:off x="110737" y="5413525"/>
            <a:ext cx="2884901" cy="93950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3366FF"/>
            </a:solidFill>
            <a:round/>
            <a:headEnd/>
            <a:tailEnd/>
          </a:ln>
          <a:effectLst>
            <a:prstShdw prst="shdw13" dist="53882" dir="13500000">
              <a:srgbClr val="1F3D99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</a:t>
            </a:r>
          </a:p>
          <a:p>
            <a:pPr algn="ctr" defTabSz="685749"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456" y="1410079"/>
            <a:ext cx="5549135" cy="5290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61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0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1699" y="457036"/>
            <a:ext cx="5968342" cy="4652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взаимодействие «Мы – помощники»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" b="7199"/>
          <a:stretch/>
        </p:blipFill>
        <p:spPr>
          <a:xfrm>
            <a:off x="4572003" y="1607173"/>
            <a:ext cx="4189090" cy="506482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7" name="AutoShape 81"/>
          <p:cNvSpPr>
            <a:spLocks noChangeArrowheads="1"/>
          </p:cNvSpPr>
          <p:nvPr/>
        </p:nvSpPr>
        <p:spPr bwMode="auto">
          <a:xfrm>
            <a:off x="633847" y="1844495"/>
            <a:ext cx="3296708" cy="7865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rgbClr val="FFFF00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alt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РОЛИ</a:t>
            </a:r>
          </a:p>
        </p:txBody>
      </p:sp>
      <p:sp>
        <p:nvSpPr>
          <p:cNvPr id="8" name="AutoShape 81"/>
          <p:cNvSpPr>
            <a:spLocks noChangeArrowheads="1"/>
          </p:cNvSpPr>
          <p:nvPr/>
        </p:nvSpPr>
        <p:spPr bwMode="auto">
          <a:xfrm>
            <a:off x="633847" y="2967706"/>
            <a:ext cx="3296708" cy="8160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rgbClr val="FFFF00">
                <a:alpha val="50000"/>
              </a:srgbClr>
            </a:prstShdw>
          </a:effectLst>
        </p:spPr>
        <p:txBody>
          <a:bodyPr wrap="none" anchor="ctr"/>
          <a:lstStyle/>
          <a:p>
            <a:pPr defTabSz="685749">
              <a:defRPr/>
            </a:pPr>
            <a:r>
              <a:rPr lang="ru-RU" alt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 СООТВЕТСТВИИ </a:t>
            </a:r>
          </a:p>
          <a:p>
            <a:pPr algn="ctr" defTabSz="685749">
              <a:defRPr/>
            </a:pPr>
            <a:r>
              <a:rPr lang="ru-RU" alt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АЛГОРИТМОМ</a:t>
            </a:r>
          </a:p>
        </p:txBody>
      </p:sp>
      <p:sp>
        <p:nvSpPr>
          <p:cNvPr id="9" name="AutoShape 81"/>
          <p:cNvSpPr>
            <a:spLocks noChangeArrowheads="1"/>
          </p:cNvSpPr>
          <p:nvPr/>
        </p:nvSpPr>
        <p:spPr bwMode="auto">
          <a:xfrm>
            <a:off x="633847" y="4118285"/>
            <a:ext cx="3296708" cy="7133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rgbClr val="FFFF00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alt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ИГРОВЫХ </a:t>
            </a:r>
            <a:endParaRPr lang="ru-RU" altLang="ru-RU" sz="1600" b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49">
              <a:defRPr/>
            </a:pPr>
            <a:r>
              <a:rPr lang="ru-RU" altLang="ru-RU" sz="16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endParaRPr lang="ru-RU" altLang="ru-RU" sz="1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>
            <a:off x="696195" y="5166200"/>
            <a:ext cx="3179618" cy="8846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rgbClr val="FFFF00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altLang="ru-RU" sz="16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РЕЗУЛЬТАТА</a:t>
            </a:r>
            <a:endParaRPr lang="ru-RU" altLang="ru-RU" sz="1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5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114" y="126473"/>
            <a:ext cx="6660714" cy="63297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самоуправления» </a:t>
            </a:r>
          </a:p>
        </p:txBody>
      </p:sp>
      <p:pic>
        <p:nvPicPr>
          <p:cNvPr id="2051" name="Picture 3" descr="C:\Users\Admin\Desktop\день-самоуправления-08.06-7-768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899" y="160709"/>
            <a:ext cx="1872561" cy="2496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день-самоуправления-08.06-5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7701" y="4267808"/>
            <a:ext cx="3955585" cy="2492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0044" y="3056523"/>
            <a:ext cx="2220938" cy="1659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Admin\Desktop\день-самоуправления-08.06-8-1024x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8" y="4927937"/>
            <a:ext cx="2408009" cy="1718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день-самоуправления-08.06-2-576x10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59" b="18771"/>
          <a:stretch/>
        </p:blipFill>
        <p:spPr bwMode="auto">
          <a:xfrm>
            <a:off x="7069267" y="82833"/>
            <a:ext cx="1914489" cy="2605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DSC_06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942" y="3035025"/>
            <a:ext cx="2125673" cy="1681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728" y="853617"/>
            <a:ext cx="4294271" cy="322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день-самоуправления-08.06-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63881" y="4927937"/>
            <a:ext cx="2419875" cy="1814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658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0563" y="477285"/>
            <a:ext cx="6607410" cy="79570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 – экологический проект с детьми раннего возраста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Насекомики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3" t="1398"/>
          <a:stretch/>
        </p:blipFill>
        <p:spPr bwMode="auto">
          <a:xfrm>
            <a:off x="2321690" y="2956890"/>
            <a:ext cx="4437523" cy="3237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\Desktop\насекомики\DSC_05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7" y="4733771"/>
            <a:ext cx="2370558" cy="1915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813" y="4733770"/>
            <a:ext cx="2511188" cy="1965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372" y="2137161"/>
            <a:ext cx="2723526" cy="2090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4222">
            <a:off x="-424541" y="-24600"/>
            <a:ext cx="3256795" cy="4323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42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0153" y="191779"/>
            <a:ext cx="5333089" cy="10580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классы</a:t>
            </a:r>
          </a:p>
        </p:txBody>
      </p:sp>
      <p:pic>
        <p:nvPicPr>
          <p:cNvPr id="2" name="Picture 2" descr="C:\Users\Admin\Desktop\ф\IMG_85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9" t="6609" r="38793"/>
          <a:stretch/>
        </p:blipFill>
        <p:spPr bwMode="auto">
          <a:xfrm>
            <a:off x="121450" y="113677"/>
            <a:ext cx="2321721" cy="3472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ф\IMG_8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979" y="1418577"/>
            <a:ext cx="3137647" cy="2089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ф\IMG_86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0845" y="4294884"/>
            <a:ext cx="3395229" cy="2260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ф\IMG_86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121" y="3705612"/>
            <a:ext cx="1895024" cy="2846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ф\IMG_86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50" y="4291384"/>
            <a:ext cx="3394226" cy="2260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ф\IMG_86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434" y="113677"/>
            <a:ext cx="2293640" cy="3445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64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1644" y="177582"/>
            <a:ext cx="6660714" cy="63297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«Семинар – практикум для педагогов города» </a:t>
            </a:r>
          </a:p>
        </p:txBody>
      </p:sp>
      <p:pic>
        <p:nvPicPr>
          <p:cNvPr id="3075" name="Picture 3" descr="C:\Users\Admin\Desktop\семинар-22.05-10-1024x6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85" t="9527" r="15429" b="9846"/>
          <a:stretch/>
        </p:blipFill>
        <p:spPr bwMode="auto">
          <a:xfrm>
            <a:off x="2519883" y="2300137"/>
            <a:ext cx="4104236" cy="3131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семинар-22.05-2-1024x6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8" t="-1" b="-8230"/>
          <a:stretch/>
        </p:blipFill>
        <p:spPr bwMode="auto">
          <a:xfrm>
            <a:off x="6255743" y="4711008"/>
            <a:ext cx="2772944" cy="224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семинар-22.05-1-1024x6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9" t="3613" r="2754" b="3613"/>
          <a:stretch/>
        </p:blipFill>
        <p:spPr bwMode="auto">
          <a:xfrm>
            <a:off x="136164" y="4740474"/>
            <a:ext cx="2639291" cy="2034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эта\фото семинар 22.05.18\IMG_27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843" y="1117967"/>
            <a:ext cx="2622995" cy="1933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семинар-22.05-3-1024x6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15" y="1117967"/>
            <a:ext cx="2660140" cy="1877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02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AutoShape 80"/>
          <p:cNvSpPr>
            <a:spLocks noChangeArrowheads="1"/>
          </p:cNvSpPr>
          <p:nvPr/>
        </p:nvSpPr>
        <p:spPr bwMode="auto">
          <a:xfrm>
            <a:off x="4080683" y="385396"/>
            <a:ext cx="4656342" cy="9604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ln w="9525">
            <a:solidFill>
              <a:srgbClr val="CCFF33"/>
            </a:solidFill>
            <a:round/>
            <a:headEnd/>
            <a:tailEnd/>
          </a:ln>
          <a:effectLst>
            <a:prstShdw prst="shdw13" dist="53882" dir="13500000">
              <a:srgbClr val="7A991F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altLang="ru-RU" sz="1600" b="1" kern="0" dirty="0" smtClean="0">
                <a:solidFill>
                  <a:sysClr val="windowText" lastClr="000000"/>
                </a:solidFill>
              </a:rPr>
              <a:t>ПРОЯВЛЯЕТ ИНИЦИАТИВУ И </a:t>
            </a:r>
          </a:p>
          <a:p>
            <a:pPr algn="ctr" defTabSz="685749">
              <a:defRPr/>
            </a:pPr>
            <a:r>
              <a:rPr lang="ru-RU" altLang="ru-RU" sz="1600" b="1" kern="0" dirty="0" smtClean="0">
                <a:solidFill>
                  <a:sysClr val="windowText" lastClr="000000"/>
                </a:solidFill>
              </a:rPr>
              <a:t>САМОСТОЯТЕЛЬНОСТЬ</a:t>
            </a:r>
            <a:endParaRPr lang="ru-RU" altLang="ru-RU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AutoShape 78"/>
          <p:cNvSpPr>
            <a:spLocks noChangeArrowheads="1"/>
          </p:cNvSpPr>
          <p:nvPr/>
        </p:nvSpPr>
        <p:spPr bwMode="auto">
          <a:xfrm>
            <a:off x="4080682" y="1818411"/>
            <a:ext cx="4656346" cy="98453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3366FF"/>
            </a:solidFill>
            <a:round/>
            <a:headEnd/>
            <a:tailEnd/>
          </a:ln>
          <a:effectLst>
            <a:prstShdw prst="shdw13" dist="53882" dir="13500000">
              <a:srgbClr val="1F3D99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sz="1600" b="1" kern="0" dirty="0">
                <a:solidFill>
                  <a:sysClr val="windowText" lastClr="000000"/>
                </a:solidFill>
              </a:rPr>
              <a:t>ОБЛАДАЕТ </a:t>
            </a:r>
            <a:r>
              <a:rPr lang="ru-RU" sz="1600" b="1" kern="0" dirty="0" smtClean="0">
                <a:solidFill>
                  <a:sysClr val="windowText" lastClr="000000"/>
                </a:solidFill>
              </a:rPr>
              <a:t>УСТАНОВКОЙ ПОЛОЖИТЕЛЬНОГО </a:t>
            </a:r>
            <a:endParaRPr lang="ru-RU" sz="1600" b="1" kern="0" dirty="0">
              <a:solidFill>
                <a:sysClr val="windowText" lastClr="000000"/>
              </a:solidFill>
            </a:endParaRPr>
          </a:p>
          <a:p>
            <a:pPr algn="ctr" defTabSz="685749">
              <a:defRPr/>
            </a:pPr>
            <a:r>
              <a:rPr lang="ru-RU" sz="1600" b="1" kern="0" dirty="0">
                <a:solidFill>
                  <a:sysClr val="windowText" lastClr="000000"/>
                </a:solidFill>
              </a:rPr>
              <a:t>ОТНОШЕНИЯ К МИРУ</a:t>
            </a:r>
          </a:p>
        </p:txBody>
      </p:sp>
      <p:sp>
        <p:nvSpPr>
          <p:cNvPr id="8" name="AutoShape 81"/>
          <p:cNvSpPr>
            <a:spLocks noChangeArrowheads="1"/>
          </p:cNvSpPr>
          <p:nvPr/>
        </p:nvSpPr>
        <p:spPr bwMode="auto">
          <a:xfrm>
            <a:off x="4176216" y="3152270"/>
            <a:ext cx="4560810" cy="9557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rgbClr val="FFFF00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altLang="ru-RU" sz="1600" b="1" kern="0" dirty="0" smtClean="0">
                <a:solidFill>
                  <a:sysClr val="windowText" lastClr="000000"/>
                </a:solidFill>
              </a:rPr>
              <a:t>АКТИВНО ВЗАИМОДЕЙСТВУЕТ С ДЕТЬМИ </a:t>
            </a:r>
          </a:p>
          <a:p>
            <a:pPr algn="ctr" defTabSz="685749">
              <a:defRPr/>
            </a:pPr>
            <a:r>
              <a:rPr lang="ru-RU" altLang="ru-RU" sz="1600" b="1" kern="0" dirty="0" smtClean="0">
                <a:solidFill>
                  <a:sysClr val="windowText" lastClr="000000"/>
                </a:solidFill>
              </a:rPr>
              <a:t>И ВЗРОСЛЫМИ</a:t>
            </a:r>
            <a:endParaRPr lang="ru-RU" altLang="ru-RU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AutoShape 81"/>
          <p:cNvSpPr>
            <a:spLocks noChangeArrowheads="1"/>
          </p:cNvSpPr>
          <p:nvPr/>
        </p:nvSpPr>
        <p:spPr bwMode="auto">
          <a:xfrm>
            <a:off x="4176215" y="4424852"/>
            <a:ext cx="4560809" cy="9021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prstShdw prst="shdw13" dist="53882" dir="13500000">
              <a:srgbClr val="FFFF00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altLang="ru-RU" sz="1600" b="1" kern="0" dirty="0">
                <a:solidFill>
                  <a:sysClr val="windowText" lastClr="000000"/>
                </a:solidFill>
              </a:rPr>
              <a:t>СПОСОБЕН ДОГОВАРИВАТЬСЯ, УЧИТЫВАТЬ </a:t>
            </a:r>
          </a:p>
          <a:p>
            <a:pPr algn="ctr" defTabSz="685749">
              <a:defRPr/>
            </a:pPr>
            <a:r>
              <a:rPr lang="ru-RU" altLang="ru-RU" sz="1600" b="1" kern="0" dirty="0">
                <a:solidFill>
                  <a:sysClr val="windowText" lastClr="000000"/>
                </a:solidFill>
              </a:rPr>
              <a:t>ИНТЕРЕСЫ И ЧУВСТВА ДРУГИХ, СОПЕРПЕЖИВАТЬ </a:t>
            </a:r>
          </a:p>
          <a:p>
            <a:pPr algn="ctr" defTabSz="685749">
              <a:defRPr/>
            </a:pPr>
            <a:r>
              <a:rPr lang="ru-RU" altLang="ru-RU" sz="1600" b="1" kern="0" dirty="0">
                <a:solidFill>
                  <a:sysClr val="windowText" lastClr="000000"/>
                </a:solidFill>
              </a:rPr>
              <a:t>НЕУДАЧАМ И РАДОВАТЬСЯ УСПЕХАМ ДРУГИХ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16200000">
            <a:off x="-1354850" y="2774217"/>
            <a:ext cx="5568286" cy="163028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B5A5F1"/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prstShdw prst="shdw13" dist="53882" dir="13500000">
              <a:srgbClr val="FFFF00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685749">
              <a:defRPr/>
            </a:pPr>
            <a:r>
              <a:rPr lang="ru-RU" altLang="ru-RU" b="1" kern="0" dirty="0">
                <a:solidFill>
                  <a:sysClr val="windowText" lastClr="000000"/>
                </a:solidFill>
              </a:rPr>
              <a:t>ФОРМИРОВАНИЕ  </a:t>
            </a:r>
          </a:p>
          <a:p>
            <a:pPr algn="ctr" defTabSz="685749">
              <a:defRPr/>
            </a:pPr>
            <a:r>
              <a:rPr lang="ru-RU" altLang="ru-RU" b="1" kern="0" dirty="0">
                <a:solidFill>
                  <a:sysClr val="windowText" lastClr="000000"/>
                </a:solidFill>
              </a:rPr>
              <a:t>СОЦИАЛЬНО – КОММУНИКАТИВНЫЕ  </a:t>
            </a:r>
          </a:p>
          <a:p>
            <a:pPr algn="ctr" defTabSz="685749">
              <a:defRPr/>
            </a:pPr>
            <a:r>
              <a:rPr lang="ru-RU" altLang="ru-RU" b="1" kern="0" dirty="0">
                <a:solidFill>
                  <a:sysClr val="windowText" lastClr="000000"/>
                </a:solidFill>
              </a:rPr>
              <a:t>КОМПЕТЕНТНОСТИ</a:t>
            </a: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auto">
          <a:xfrm>
            <a:off x="4176215" y="5643892"/>
            <a:ext cx="4560809" cy="10254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rgbClr val="FFFF00">
                <a:alpha val="50000"/>
              </a:srgbClr>
            </a:prstShdw>
          </a:effectLst>
        </p:spPr>
        <p:txBody>
          <a:bodyPr wrap="none" anchor="ctr"/>
          <a:lstStyle/>
          <a:p>
            <a:pPr lvl="0" algn="ctr">
              <a:defRPr/>
            </a:pPr>
            <a:r>
              <a:rPr lang="ru-RU" altLang="ru-RU" sz="1600" b="1" kern="0" dirty="0">
                <a:solidFill>
                  <a:sysClr val="windowText" lastClr="000000"/>
                </a:solidFill>
              </a:rPr>
              <a:t>РАЗЛИЧАЕТ УСЛОВНУЮ И РЕАЛЬНУЮ СИТУАЦИЮ, </a:t>
            </a:r>
          </a:p>
          <a:p>
            <a:pPr lvl="0" algn="ctr">
              <a:defRPr/>
            </a:pPr>
            <a:r>
              <a:rPr lang="ru-RU" altLang="ru-RU" sz="1600" b="1" kern="0" dirty="0">
                <a:solidFill>
                  <a:sysClr val="windowText" lastClr="000000"/>
                </a:solidFill>
              </a:rPr>
              <a:t>УМЕЕТ ПОДЧИНЯТЬСЯ  РАЗНЫМ ПРАВИЛАМ И </a:t>
            </a:r>
          </a:p>
          <a:p>
            <a:pPr lvl="0" algn="ctr">
              <a:defRPr/>
            </a:pPr>
            <a:r>
              <a:rPr lang="ru-RU" altLang="ru-RU" sz="1600" b="1" kern="0" dirty="0">
                <a:solidFill>
                  <a:sysClr val="windowText" lastClr="000000"/>
                </a:solidFill>
              </a:rPr>
              <a:t>СОЦИАЛЬНЫМ НОРМАМ</a:t>
            </a:r>
          </a:p>
          <a:p>
            <a:pPr algn="ctr" defTabSz="685749">
              <a:defRPr/>
            </a:pPr>
            <a:endParaRPr lang="ru-RU" altLang="ru-RU" sz="135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3302758" y="791570"/>
            <a:ext cx="30855" cy="536504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право 2"/>
          <p:cNvSpPr/>
          <p:nvPr/>
        </p:nvSpPr>
        <p:spPr>
          <a:xfrm>
            <a:off x="3319500" y="689954"/>
            <a:ext cx="747070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319500" y="2179686"/>
            <a:ext cx="747070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333612" y="3449310"/>
            <a:ext cx="747070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320814" y="4664393"/>
            <a:ext cx="747070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305383" y="5887202"/>
            <a:ext cx="747070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400063" y="3436401"/>
            <a:ext cx="747070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8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153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Муниципальное бюджетное дошкольное образовательное учреждение  «Детский сад    с художественно-эстетическим направлением № 53»  г. Северск, пр. Коммунистический, 110, тел.56-28-57, e-mail: sun@tomsk-7.ru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Августовская конференция работников образования</dc:title>
  <dc:creator>Лариса</dc:creator>
  <cp:lastModifiedBy>Юлия</cp:lastModifiedBy>
  <cp:revision>56</cp:revision>
  <dcterms:created xsi:type="dcterms:W3CDTF">2020-08-21T08:30:37Z</dcterms:created>
  <dcterms:modified xsi:type="dcterms:W3CDTF">2020-08-27T09:15:26Z</dcterms:modified>
</cp:coreProperties>
</file>